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9" r:id="rId2"/>
    <p:sldId id="306" r:id="rId3"/>
    <p:sldId id="267" r:id="rId4"/>
    <p:sldId id="284" r:id="rId5"/>
    <p:sldId id="305" r:id="rId6"/>
    <p:sldId id="293" r:id="rId7"/>
    <p:sldId id="304" r:id="rId8"/>
    <p:sldId id="286" r:id="rId9"/>
    <p:sldId id="307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hlea McGrath" initials="AM" lastIdx="1" clrIdx="0">
    <p:extLst/>
  </p:cmAuthor>
  <p:cmAuthor id="2" name="Aradovski" initials="A" lastIdx="4" clrIdx="1">
    <p:extLst/>
  </p:cmAuthor>
  <p:cmAuthor id="3" name="sherrilynne starkie" initials="ss" lastIdx="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2C7"/>
    <a:srgbClr val="316575"/>
    <a:srgbClr val="D0E6F9"/>
    <a:srgbClr val="C4D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6" autoAdjust="0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21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2" d="100"/>
          <a:sy n="42" d="100"/>
        </p:scale>
        <p:origin x="215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commentAuthors" Target="commentAuthors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36048B-3927-4751-8D27-27D28C2B82A9}" type="datetimeFigureOut">
              <a:rPr lang="en-CA" smtClean="0"/>
              <a:t>2017-09-20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04DCDD-F332-4B29-9155-D3AA1EAB9B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28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902CB7-EF55-9945-B949-ACE2C862F935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628A56-A479-6B45-ADF1-70615723A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1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28A56-A479-6B45-ADF1-70615723A5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8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28A56-A479-6B45-ADF1-70615723A5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79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9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85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7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3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0728D-43A4-E84D-B13C-B75FADC6FE63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857E5-EE15-AD48-9D7B-697A7B712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8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heottawaclinic.com/coolsculpting/coolsculpting-journey/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hyperlink" Target="http://www.theottawaclinic.com/body/coolsculpting-ottawa-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ottawaclinic.com/non-surgical/belkyra-ottawa-on/" TargetMode="External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42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128" y="2186980"/>
            <a:ext cx="9192054" cy="3442337"/>
          </a:xfrm>
          <a:prstGeom prst="rect">
            <a:avLst/>
          </a:prstGeom>
          <a:solidFill>
            <a:srgbClr val="66C2C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63191" y="3081600"/>
            <a:ext cx="6759019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Non-Surgical Technology on the rise</a:t>
            </a:r>
            <a:endParaRPr lang="en-US" sz="18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67300" y="2513901"/>
            <a:ext cx="1257609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67300" y="4378813"/>
            <a:ext cx="562161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2153450" y="2077431"/>
            <a:ext cx="4826937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spc="300" dirty="0">
                <a:solidFill>
                  <a:schemeClr val="bg1"/>
                </a:solidFill>
                <a:latin typeface="Baskerville Old Face"/>
                <a:cs typeface="Baskerville Old Face"/>
              </a:rPr>
              <a:t>The </a:t>
            </a:r>
            <a:r>
              <a:rPr lang="en-US" sz="1400" b="1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Ottawa </a:t>
            </a:r>
            <a:r>
              <a:rPr lang="en-US" sz="1400" b="1" spc="300" dirty="0">
                <a:solidFill>
                  <a:schemeClr val="bg1"/>
                </a:solidFill>
                <a:latin typeface="Baskerville Old Face"/>
                <a:cs typeface="Baskerville Old Face"/>
              </a:rPr>
              <a:t>Clinic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049818" y="2513901"/>
            <a:ext cx="1339094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2153450" y="4218955"/>
            <a:ext cx="4826937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11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34895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01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2540261"/>
            <a:ext cx="9144000" cy="2859260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9794" y="877372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Non-surgical </a:t>
            </a:r>
            <a:r>
              <a:rPr lang="en-US" sz="3200" smtClean="0">
                <a:latin typeface="Baskerville Old Face"/>
                <a:cs typeface="Baskerville Old Face"/>
              </a:rPr>
              <a:t>= minimal pain </a:t>
            </a:r>
            <a:r>
              <a:rPr lang="en-US" sz="3200" dirty="0" smtClean="0">
                <a:latin typeface="Baskerville Old Face"/>
                <a:cs typeface="Baskerville Old Face"/>
              </a:rPr>
              <a:t>and fast results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155" y="2827270"/>
            <a:ext cx="80516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3000" dirty="0" smtClean="0">
                <a:latin typeface="Baskerville Old Face" charset="0"/>
                <a:ea typeface="Baskerville Old Face" charset="0"/>
                <a:cs typeface="Baskerville Old Face" charset="0"/>
              </a:rPr>
              <a:t>Non-surgical body contouring techniques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3000" dirty="0" smtClean="0">
                <a:latin typeface="Baskerville Old Face" charset="0"/>
                <a:ea typeface="Baskerville Old Face" charset="0"/>
                <a:cs typeface="Baskerville Old Face" charset="0"/>
              </a:rPr>
              <a:t>Minimal discomfort with </a:t>
            </a:r>
            <a:r>
              <a:rPr lang="en-US" sz="3000" dirty="0">
                <a:latin typeface="Baskerville Old Face" charset="0"/>
                <a:ea typeface="Baskerville Old Face" charset="0"/>
                <a:cs typeface="Baskerville Old Face" charset="0"/>
              </a:rPr>
              <a:t>l</a:t>
            </a:r>
            <a:r>
              <a:rPr lang="en-US" sz="3000" dirty="0" smtClean="0">
                <a:latin typeface="Baskerville Old Face" charset="0"/>
                <a:ea typeface="Baskerville Old Face" charset="0"/>
                <a:cs typeface="Baskerville Old Face" charset="0"/>
              </a:rPr>
              <a:t>ittle to no downtime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3000" dirty="0" smtClean="0">
                <a:latin typeface="Baskerville Old Face" charset="0"/>
                <a:ea typeface="Baskerville Old Face" charset="0"/>
                <a:cs typeface="Baskerville Old Face" charset="0"/>
              </a:rPr>
              <a:t>Results are often seen six to eight weeks after treatment</a:t>
            </a:r>
            <a:endParaRPr lang="en-US" sz="30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2477014"/>
            <a:ext cx="3402745" cy="4063528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LOGO-01.png"/>
          <p:cNvPicPr>
            <a:picLocks noChangeAspect="1"/>
          </p:cNvPicPr>
          <p:nvPr/>
        </p:nvPicPr>
        <p:blipFill>
          <a:blip r:embed="rId4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9866" y="888036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What is </a:t>
            </a:r>
            <a:r>
              <a:rPr lang="en-US" sz="3200" dirty="0" err="1" smtClean="0">
                <a:latin typeface="Baskerville Old Face"/>
                <a:cs typeface="Baskerville Old Face"/>
              </a:rPr>
              <a:t>CoolSculpting</a:t>
            </a:r>
            <a:r>
              <a:rPr lang="en-US" sz="3200" dirty="0" smtClean="0">
                <a:latin typeface="Baskerville Old Face"/>
                <a:cs typeface="Baskerville Old Face"/>
              </a:rPr>
              <a:t>?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00369" y="2693444"/>
            <a:ext cx="2916627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latin typeface="Baskerville Old Face" charset="0"/>
                <a:ea typeface="Baskerville Old Face" charset="0"/>
                <a:cs typeface="Baskerville Old Face" charset="0"/>
              </a:rPr>
              <a:t>CoolSculpting</a:t>
            </a:r>
            <a:r>
              <a:rPr lang="en-US" sz="2400" baseline="30000" dirty="0">
                <a:latin typeface="Baskerville Old Face" charset="0"/>
                <a:ea typeface="Baskerville Old Face" charset="0"/>
                <a:cs typeface="Baskerville Old Face" charset="0"/>
              </a:rPr>
              <a:t>®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 is a safe way to get rid of stubborn fat without surgery. The technology freezes fat cells and breaks them down for your body to expel 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naturally.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9" name="Cool Sculp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7897" y="2477014"/>
            <a:ext cx="5226129" cy="2948913"/>
          </a:xfrm>
          <a:prstGeom prst="rect">
            <a:avLst/>
          </a:prstGeom>
        </p:spPr>
      </p:pic>
      <p:sp>
        <p:nvSpPr>
          <p:cNvPr id="8" name="Action Button: Movie 7">
            <a:hlinkClick r:id="" action="ppaction://noaction" highlightClick="1"/>
          </p:cNvPr>
          <p:cNvSpPr/>
          <p:nvPr/>
        </p:nvSpPr>
        <p:spPr>
          <a:xfrm>
            <a:off x="4385315" y="5550127"/>
            <a:ext cx="885825" cy="885825"/>
          </a:xfrm>
          <a:prstGeom prst="actionButtonMovi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26065" y="5836279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smtClean="0">
                <a:latin typeface="Baskerville Old Face"/>
                <a:cs typeface="Baskerville Old Face"/>
              </a:rPr>
              <a:t>Click to watch!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30766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01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866" y="888036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Achieve your body goals and feel good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9497" y="2078988"/>
            <a:ext cx="34861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“I can’t walk past a store window or a mirror these days without taking a glance at my reflection with a big smile on my face,” says Melissa, patient liaison at The Ottawa Clinic.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39" y="2078988"/>
            <a:ext cx="3418469" cy="42534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9497" y="4901938"/>
            <a:ext cx="3269334" cy="1128853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945334" y="5446145"/>
            <a:ext cx="838985" cy="0"/>
          </a:xfrm>
          <a:prstGeom prst="straightConnector1">
            <a:avLst/>
          </a:prstGeom>
          <a:ln>
            <a:solidFill>
              <a:srgbClr val="66C2C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9508" y="5092202"/>
            <a:ext cx="23447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Baskerville Old Face" charset="0"/>
                <a:ea typeface="Baskerville Old Face" charset="0"/>
                <a:cs typeface="Baskerville Old Face" charset="0"/>
              </a:rPr>
              <a:t>Click to read Melissa’s full story </a:t>
            </a:r>
            <a:endParaRPr lang="en-US" sz="20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15" name="Action Button: Information 14">
            <a:hlinkClick r:id="rId4" highlightClick="1"/>
          </p:cNvPr>
          <p:cNvSpPr/>
          <p:nvPr/>
        </p:nvSpPr>
        <p:spPr>
          <a:xfrm>
            <a:off x="2803935" y="5092202"/>
            <a:ext cx="707886" cy="707886"/>
          </a:xfrm>
          <a:prstGeom prst="actionButtonInformation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2477014"/>
            <a:ext cx="3402745" cy="3958938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LOGO-01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9866" y="888036"/>
            <a:ext cx="807098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Smalle</a:t>
            </a:r>
            <a:r>
              <a:rPr lang="en-US" sz="3200" dirty="0">
                <a:latin typeface="Baskerville Old Face"/>
                <a:cs typeface="Baskerville Old Face"/>
              </a:rPr>
              <a:t>r </a:t>
            </a:r>
            <a:r>
              <a:rPr lang="en-US" sz="3200" dirty="0" smtClean="0">
                <a:latin typeface="Baskerville Old Face"/>
                <a:cs typeface="Baskerville Old Face"/>
              </a:rPr>
              <a:t>area? Check our our </a:t>
            </a:r>
            <a:r>
              <a:rPr lang="en-US" sz="3200" dirty="0" err="1" smtClean="0">
                <a:latin typeface="Baskerville Old Face"/>
                <a:cs typeface="Baskerville Old Face"/>
              </a:rPr>
              <a:t>CoolMini</a:t>
            </a:r>
            <a:r>
              <a:rPr lang="en-US" sz="3200" dirty="0" smtClean="0">
                <a:latin typeface="Baskerville Old Face"/>
                <a:cs typeface="Baskerville Old Face"/>
              </a:rPr>
              <a:t>™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99" y="2604680"/>
            <a:ext cx="3399245" cy="361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latin typeface="Baskerville Old Face" charset="0"/>
                <a:ea typeface="Baskerville Old Face" charset="0"/>
                <a:cs typeface="Baskerville Old Face" charset="0"/>
              </a:rPr>
              <a:t>CoolMini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™ uses </a:t>
            </a:r>
            <a:r>
              <a:rPr lang="en-US" sz="2400" dirty="0" err="1" smtClean="0">
                <a:latin typeface="Baskerville Old Face" charset="0"/>
                <a:ea typeface="Baskerville Old Face" charset="0"/>
                <a:cs typeface="Baskerville Old Face" charset="0"/>
              </a:rPr>
              <a:t>CoolSculpting</a:t>
            </a:r>
            <a:r>
              <a:rPr lang="en-US" sz="2400" baseline="30000" dirty="0">
                <a:latin typeface="Baskerville Old Face" charset="0"/>
                <a:ea typeface="Baskerville Old Face" charset="0"/>
                <a:cs typeface="Baskerville Old Face" charset="0"/>
              </a:rPr>
              <a:t> ® 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 technology, but the size and shape is designed to fit comfortably around fatty areas that are resistant to diet and exercise.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966" y="5902095"/>
            <a:ext cx="8070982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Click to learn more!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938" y="2194412"/>
            <a:ext cx="956205" cy="3098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25" y="2371160"/>
            <a:ext cx="2489840" cy="2878326"/>
          </a:xfrm>
          <a:prstGeom prst="rect">
            <a:avLst/>
          </a:prstGeom>
        </p:spPr>
      </p:pic>
      <p:sp>
        <p:nvSpPr>
          <p:cNvPr id="4" name="Action Button: Information 3">
            <a:hlinkClick r:id="rId5" highlightClick="1"/>
          </p:cNvPr>
          <p:cNvSpPr/>
          <p:nvPr/>
        </p:nvSpPr>
        <p:spPr>
          <a:xfrm>
            <a:off x="4113938" y="5629275"/>
            <a:ext cx="956205" cy="956205"/>
          </a:xfrm>
          <a:prstGeom prst="actionButtonInformation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LOGO-01.png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340" y="4922490"/>
            <a:ext cx="9144000" cy="1685700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7489" y="5000561"/>
            <a:ext cx="791994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BELKYRA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™ breaks down the submental fat over six weeks, leaving a clean jaw line. Injections are made on the underside of the chin to target the fat cells.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5" y="2025482"/>
            <a:ext cx="7069955" cy="27197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866" y="888036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>
                <a:latin typeface="Baskerville Old Face" panose="02020602080505020303" pitchFamily="18" charset="0"/>
                <a:cs typeface="Arial" panose="020B0604020202020204" pitchFamily="34" charset="0"/>
              </a:rPr>
              <a:t>Target stubborn chin fat with BELKYRA</a:t>
            </a:r>
            <a:r>
              <a:rPr lang="en-US" sz="3200" dirty="0" smtClean="0">
                <a:latin typeface="Baskerville Old Face" panose="02020602080505020303" pitchFamily="18" charset="0"/>
                <a:cs typeface="Arial" panose="020B0604020202020204" pitchFamily="34" charset="0"/>
              </a:rPr>
              <a:t>™</a:t>
            </a:r>
            <a:endParaRPr lang="en-US" sz="3200" dirty="0">
              <a:latin typeface="Baskerville Old Face" panose="0202060208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01.png"/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9850" y="-157188"/>
            <a:ext cx="1719289" cy="264145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59497" y="1784367"/>
            <a:ext cx="8051689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866" y="888036"/>
            <a:ext cx="807098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200" dirty="0" smtClean="0">
                <a:latin typeface="Baskerville Old Face"/>
                <a:cs typeface="Baskerville Old Face"/>
              </a:rPr>
              <a:t>Achieve your body goals and feel good</a:t>
            </a:r>
            <a:endParaRPr lang="en-US" sz="3200" dirty="0">
              <a:latin typeface="Baskerville Old Face"/>
              <a:cs typeface="Baskerville Old Fac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012" y="2057400"/>
            <a:ext cx="41681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“Most weight loss procedures target other areas of the body, like the stomach and thighs, and can cost double that of BELKYRA</a:t>
            </a:r>
            <a:r>
              <a:rPr lang="en-US" sz="2400" baseline="30000" dirty="0">
                <a:latin typeface="Baskerville Old Face" charset="0"/>
                <a:ea typeface="Baskerville Old Face" charset="0"/>
                <a:cs typeface="Baskerville Old Face" charset="0"/>
              </a:rPr>
              <a:t>™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. 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This 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injectable focuses on 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persistent submental fat,” 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explains Dr. </a:t>
            </a:r>
            <a:r>
              <a:rPr lang="en-US" sz="2400" dirty="0" err="1">
                <a:latin typeface="Baskerville Old Face" charset="0"/>
                <a:ea typeface="Baskerville Old Face" charset="0"/>
                <a:cs typeface="Baskerville Old Face" charset="0"/>
              </a:rPr>
              <a:t>Nodwell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. “Many people no longer have to undergo surgical procedures like </a:t>
            </a:r>
            <a:r>
              <a:rPr lang="en-US" sz="2400" dirty="0" smtClean="0">
                <a:latin typeface="Baskerville Old Face" charset="0"/>
                <a:ea typeface="Baskerville Old Face" charset="0"/>
                <a:cs typeface="Baskerville Old Face" charset="0"/>
              </a:rPr>
              <a:t>liposuction to </a:t>
            </a:r>
            <a:r>
              <a:rPr lang="en-US" sz="2400" dirty="0">
                <a:latin typeface="Baskerville Old Face" charset="0"/>
                <a:ea typeface="Baskerville Old Face" charset="0"/>
                <a:cs typeface="Baskerville Old Face" charset="0"/>
              </a:rPr>
              <a:t>add definition to their chins and neck profiles.”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9814" y="4632681"/>
            <a:ext cx="3403075" cy="1640264"/>
          </a:xfrm>
          <a:prstGeom prst="rect">
            <a:avLst/>
          </a:prstGeom>
          <a:solidFill>
            <a:srgbClr val="66C2C7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78685" y="4600713"/>
            <a:ext cx="3339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Baskerville Old Face" charset="0"/>
                <a:ea typeface="Baskerville Old Face" charset="0"/>
                <a:cs typeface="Baskerville Old Face" charset="0"/>
              </a:rPr>
              <a:t>Fun Fact: The Ottawa Clinic  was among the first in Canada to be certified to </a:t>
            </a:r>
            <a:r>
              <a:rPr lang="en-US" sz="2000" dirty="0">
                <a:latin typeface="Baskerville Old Face" charset="0"/>
                <a:ea typeface="Baskerville Old Face" charset="0"/>
                <a:cs typeface="Baskerville Old Face" charset="0"/>
              </a:rPr>
              <a:t>offer BELKYRA</a:t>
            </a:r>
            <a:r>
              <a:rPr lang="en-US" sz="2000" dirty="0" smtClean="0">
                <a:latin typeface="Baskerville Old Face" charset="0"/>
                <a:ea typeface="Baskerville Old Face" charset="0"/>
                <a:cs typeface="Baskerville Old Face" charset="0"/>
              </a:rPr>
              <a:t>™!</a:t>
            </a:r>
          </a:p>
          <a:p>
            <a:r>
              <a:rPr lang="en-US" sz="2000" dirty="0" smtClean="0">
                <a:latin typeface="Baskerville Old Face" charset="0"/>
                <a:ea typeface="Baskerville Old Face" charset="0"/>
                <a:cs typeface="Baskerville Old Face" charset="0"/>
              </a:rPr>
              <a:t>Click to find out more!</a:t>
            </a:r>
            <a:endParaRPr lang="en-US" sz="2000" dirty="0">
              <a:latin typeface="Baskerville Old Face" charset="0"/>
              <a:ea typeface="Baskerville Old Face" charset="0"/>
              <a:cs typeface="Baskerville Old Face" charset="0"/>
            </a:endParaRPr>
          </a:p>
        </p:txBody>
      </p:sp>
      <p:sp>
        <p:nvSpPr>
          <p:cNvPr id="14" name="Action Button: Information 13">
            <a:hlinkClick r:id="rId3" highlightClick="1"/>
          </p:cNvPr>
          <p:cNvSpPr/>
          <p:nvPr/>
        </p:nvSpPr>
        <p:spPr>
          <a:xfrm>
            <a:off x="7580393" y="5848738"/>
            <a:ext cx="339374" cy="326629"/>
          </a:xfrm>
          <a:prstGeom prst="actionButtonInformation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r="6265" b="16182"/>
          <a:stretch/>
        </p:blipFill>
        <p:spPr>
          <a:xfrm>
            <a:off x="4386261" y="2457110"/>
            <a:ext cx="4528694" cy="17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209497" cy="6858000"/>
          </a:xfrm>
          <a:prstGeom prst="rect">
            <a:avLst/>
          </a:prstGeom>
          <a:solidFill>
            <a:srgbClr val="3165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17179" y="4910688"/>
            <a:ext cx="4826937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Dr. </a:t>
            </a:r>
            <a:r>
              <a:rPr lang="en-US" sz="2400" spc="300" dirty="0" err="1" smtClean="0">
                <a:solidFill>
                  <a:schemeClr val="bg1"/>
                </a:solidFill>
                <a:latin typeface="Baskerville Old Face"/>
                <a:cs typeface="Baskerville Old Face"/>
              </a:rPr>
              <a:t>Nodwell</a:t>
            </a:r>
            <a:endParaRPr lang="en-US" sz="24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48518" y="5323963"/>
            <a:ext cx="1598562" cy="0"/>
          </a:xfrm>
          <a:prstGeom prst="line">
            <a:avLst/>
          </a:prstGeom>
          <a:ln>
            <a:solidFill>
              <a:srgbClr val="66C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48518" y="1826157"/>
            <a:ext cx="5621612" cy="0"/>
          </a:xfrm>
          <a:prstGeom prst="line">
            <a:avLst/>
          </a:prstGeom>
          <a:ln>
            <a:solidFill>
              <a:srgbClr val="66C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153451" y="2045996"/>
            <a:ext cx="4826937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683958" y="5323963"/>
            <a:ext cx="1540900" cy="1"/>
          </a:xfrm>
          <a:prstGeom prst="line">
            <a:avLst/>
          </a:prstGeom>
          <a:ln>
            <a:solidFill>
              <a:srgbClr val="66C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29" y="2406539"/>
            <a:ext cx="2103801" cy="2270289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636437" y="865204"/>
            <a:ext cx="3477982" cy="5386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“Some </a:t>
            </a:r>
            <a:r>
              <a:rPr lang="en-US" sz="2400" spc="300" dirty="0">
                <a:solidFill>
                  <a:schemeClr val="bg1"/>
                </a:solidFill>
                <a:latin typeface="Baskerville Old Face"/>
                <a:cs typeface="Baskerville Old Face"/>
              </a:rPr>
              <a:t>people do not want the downtime of a surgical procedure, </a:t>
            </a:r>
            <a:r>
              <a:rPr lang="en-US" sz="2400" spc="300" dirty="0" err="1">
                <a:solidFill>
                  <a:schemeClr val="bg1"/>
                </a:solidFill>
                <a:latin typeface="Baskerville Old Face"/>
                <a:cs typeface="Baskerville Old Face"/>
              </a:rPr>
              <a:t>CoolSculpting</a:t>
            </a:r>
            <a:r>
              <a:rPr lang="en-US" sz="2400" spc="300" dirty="0">
                <a:solidFill>
                  <a:schemeClr val="bg1"/>
                </a:solidFill>
                <a:latin typeface="Baskerville Old Face"/>
                <a:cs typeface="Baskerville Old Face"/>
              </a:rPr>
              <a:t> ® and BELKYRA™ can be less invasive </a:t>
            </a:r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solutions</a:t>
            </a:r>
            <a:r>
              <a:rPr lang="mr-IN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…</a:t>
            </a:r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”</a:t>
            </a:r>
            <a:endParaRPr lang="en-US" sz="24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6148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209497" cy="6858000"/>
          </a:xfrm>
          <a:prstGeom prst="rect">
            <a:avLst/>
          </a:prstGeom>
          <a:solidFill>
            <a:srgbClr val="3165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756113" y="2286867"/>
            <a:ext cx="5621612" cy="0"/>
          </a:xfrm>
          <a:prstGeom prst="line">
            <a:avLst/>
          </a:prstGeom>
          <a:ln>
            <a:solidFill>
              <a:srgbClr val="66C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153451" y="2045996"/>
            <a:ext cx="4826937" cy="826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54821" y="1273283"/>
            <a:ext cx="6424196" cy="4213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For more information on whether </a:t>
            </a:r>
            <a:r>
              <a:rPr lang="en-US" sz="2400" spc="300" dirty="0" err="1">
                <a:solidFill>
                  <a:schemeClr val="bg1"/>
                </a:solidFill>
                <a:latin typeface="Baskerville Old Face"/>
                <a:cs typeface="Baskerville Old Face"/>
              </a:rPr>
              <a:t>CoolSculpting</a:t>
            </a:r>
            <a:r>
              <a:rPr lang="en-US" sz="2400" spc="300" dirty="0">
                <a:solidFill>
                  <a:schemeClr val="bg1"/>
                </a:solidFill>
                <a:latin typeface="Baskerville Old Face"/>
                <a:cs typeface="Baskerville Old Face"/>
              </a:rPr>
              <a:t>® and BELKYRA</a:t>
            </a:r>
            <a:r>
              <a:rPr lang="en-US" sz="2400" spc="300" dirty="0" smtClean="0">
                <a:solidFill>
                  <a:schemeClr val="bg1"/>
                </a:solidFill>
                <a:latin typeface="Baskerville Old Face"/>
                <a:cs typeface="Baskerville Old Face"/>
              </a:rPr>
              <a:t>™ are right for you, get in touch and book a consultation.</a:t>
            </a:r>
            <a:endParaRPr lang="en-US" sz="2400" spc="300" dirty="0">
              <a:solidFill>
                <a:schemeClr val="bg1"/>
              </a:solidFill>
              <a:latin typeface="Baskerville Old Face"/>
              <a:cs typeface="Baskerville Old Face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6113" y="4510953"/>
            <a:ext cx="5621612" cy="0"/>
          </a:xfrm>
          <a:prstGeom prst="line">
            <a:avLst/>
          </a:prstGeom>
          <a:ln>
            <a:solidFill>
              <a:srgbClr val="66C2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58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314</Words>
  <Application>Microsoft Macintosh PowerPoint</Application>
  <PresentationFormat>On-screen Show (4:3)</PresentationFormat>
  <Paragraphs>26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Baskerville Old Face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76design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Rhiannon Charette</dc:creator>
  <cp:lastModifiedBy>Amanda Speroni</cp:lastModifiedBy>
  <cp:revision>333</cp:revision>
  <cp:lastPrinted>2017-02-09T18:27:59Z</cp:lastPrinted>
  <dcterms:created xsi:type="dcterms:W3CDTF">2015-04-15T12:46:18Z</dcterms:created>
  <dcterms:modified xsi:type="dcterms:W3CDTF">2017-09-20T19:35:14Z</dcterms:modified>
</cp:coreProperties>
</file>